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97" r:id="rId3"/>
    <p:sldId id="308" r:id="rId4"/>
    <p:sldId id="310" r:id="rId5"/>
    <p:sldId id="301" r:id="rId6"/>
    <p:sldId id="311" r:id="rId7"/>
    <p:sldId id="312" r:id="rId8"/>
    <p:sldId id="313" r:id="rId9"/>
    <p:sldId id="27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44"/>
  </p:normalViewPr>
  <p:slideViewPr>
    <p:cSldViewPr>
      <p:cViewPr varScale="1">
        <p:scale>
          <a:sx n="208" d="100"/>
          <a:sy n="208" d="100"/>
        </p:scale>
        <p:origin x="200"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Chi-Square Goodness-of-Fit </a:t>
          </a:r>
          <a:r>
            <a:rPr lang="en-US" dirty="0" err="1" smtClean="0"/>
            <a:t>Test</a:t>
          </a:r>
          <a:r>
            <a:rPr lang="en-US" i="1" dirty="0" err="1" smtClean="0"/>
            <a:t>t</a:t>
          </a:r>
          <a:r>
            <a:rPr lang="en-US" dirty="0" smtClean="0"/>
            <a:t>-Test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8152BC6-2A18-5E4D-874B-7A8B2DD4F391}"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B585C472-C638-5A44-BD9A-AD75C8593FE9}" type="presOf" srcId="{1CE252B9-E661-E545-A43D-AF9F6C107A4B}" destId="{8B3425F1-0D5A-7542-A13F-309B4F9FFBD7}" srcOrd="1" destOrd="0" presId="urn:microsoft.com/office/officeart/2005/8/layout/pyramid1"/>
    <dgm:cxn modelId="{FCDE2A41-7CCE-944B-84B7-6536272FB48A}" type="presOf" srcId="{A13ED68C-9BEB-2D4C-9A9D-4FF7F696211E}" destId="{84DC221C-8ADF-8F4C-A4AB-1ED1486C2BAB}" srcOrd="0" destOrd="0" presId="urn:microsoft.com/office/officeart/2005/8/layout/pyramid1"/>
    <dgm:cxn modelId="{462841F8-F94D-2C41-ABCB-11B6CE1865BF}" type="presOf" srcId="{F8543038-F271-B44C-A609-61624E5FF5AB}" destId="{1BD4007E-106D-184C-930C-DA383DE887FC}" srcOrd="0" destOrd="0" presId="urn:microsoft.com/office/officeart/2005/8/layout/pyramid1"/>
    <dgm:cxn modelId="{6F708E42-3F3B-894F-921E-0B5B759FB861}" type="presOf" srcId="{A13ED68C-9BEB-2D4C-9A9D-4FF7F696211E}" destId="{2E2C436E-4AC4-9B44-A458-C394BA2F8995}" srcOrd="1" destOrd="0" presId="urn:microsoft.com/office/officeart/2005/8/layout/pyramid1"/>
    <dgm:cxn modelId="{1B085AB2-BD98-F14E-84EE-A2D5A3F46ED2}" type="presParOf" srcId="{1BD4007E-106D-184C-930C-DA383DE887FC}" destId="{51EFE25D-18DC-C347-AD87-891706CB57A3}" srcOrd="0" destOrd="0" presId="urn:microsoft.com/office/officeart/2005/8/layout/pyramid1"/>
    <dgm:cxn modelId="{C4FF6D36-5A5E-0044-942A-21D2D2A4227A}" type="presParOf" srcId="{51EFE25D-18DC-C347-AD87-891706CB57A3}" destId="{84DC221C-8ADF-8F4C-A4AB-1ED1486C2BAB}" srcOrd="0" destOrd="0" presId="urn:microsoft.com/office/officeart/2005/8/layout/pyramid1"/>
    <dgm:cxn modelId="{C93F8B56-FC0C-B443-BD94-88975255AFF4}" type="presParOf" srcId="{51EFE25D-18DC-C347-AD87-891706CB57A3}" destId="{2E2C436E-4AC4-9B44-A458-C394BA2F8995}" srcOrd="1" destOrd="0" presId="urn:microsoft.com/office/officeart/2005/8/layout/pyramid1"/>
    <dgm:cxn modelId="{DB62D8E5-F052-0940-9844-04C2130AF324}" type="presParOf" srcId="{1BD4007E-106D-184C-930C-DA383DE887FC}" destId="{22E6D29C-3EAE-224F-8EC6-90837AC9132C}" srcOrd="1" destOrd="0" presId="urn:microsoft.com/office/officeart/2005/8/layout/pyramid1"/>
    <dgm:cxn modelId="{0AE26AD8-1281-EE41-AEF9-4790618304BC}" type="presParOf" srcId="{22E6D29C-3EAE-224F-8EC6-90837AC9132C}" destId="{570ECD48-A719-8C40-9E13-BDECC43874A0}" srcOrd="0" destOrd="0" presId="urn:microsoft.com/office/officeart/2005/8/layout/pyramid1"/>
    <dgm:cxn modelId="{A6D62E04-E497-1441-9BC5-EFC8148A9A1A}"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rtl="0">
            <a:lnSpc>
              <a:spcPct val="90000"/>
            </a:lnSpc>
            <a:spcBef>
              <a:spcPct val="0"/>
            </a:spcBef>
            <a:spcAft>
              <a:spcPct val="35000"/>
            </a:spcAft>
          </a:pPr>
          <a:r>
            <a:rPr lang="en-US" sz="5700" kern="1200" dirty="0" smtClean="0"/>
            <a:t>Chi-Square Goodness-of-Fit </a:t>
          </a:r>
          <a:r>
            <a:rPr lang="en-US" sz="5700" kern="1200" dirty="0" err="1" smtClean="0"/>
            <a:t>Test</a:t>
          </a:r>
          <a:r>
            <a:rPr lang="en-US" sz="5700" i="1" kern="1200" dirty="0" err="1" smtClean="0"/>
            <a:t>t</a:t>
          </a:r>
          <a:r>
            <a:rPr lang="en-US" sz="5700" kern="1200" dirty="0" smtClean="0"/>
            <a:t>-Test</a:t>
          </a:r>
          <a:endParaRPr lang="en-US" sz="57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rtl="0">
            <a:lnSpc>
              <a:spcPct val="90000"/>
            </a:lnSpc>
            <a:spcBef>
              <a:spcPct val="0"/>
            </a:spcBef>
            <a:spcAft>
              <a:spcPct val="35000"/>
            </a:spcAft>
          </a:pPr>
          <a:r>
            <a:rPr lang="en-US" sz="5700" kern="1200" smtClean="0"/>
            <a:t>End of Presentation</a:t>
          </a:r>
          <a:endParaRPr lang="en-US" sz="57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BF41-17FD-43F1-B3B5-5D96A472EB62}" type="slidenum">
              <a:rPr lang="en-US" smtClean="0"/>
              <a:t>9</a:t>
            </a:fld>
            <a:endParaRPr lang="en-US"/>
          </a:p>
        </p:txBody>
      </p:sp>
    </p:spTree>
    <p:extLst>
      <p:ext uri="{BB962C8B-B14F-4D97-AF65-F5344CB8AC3E}">
        <p14:creationId xmlns:p14="http://schemas.microsoft.com/office/powerpoint/2010/main" val="5273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10/23/15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10/23/15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10/23/15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10/23/15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10/23/15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10/23/15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10/23/15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10/23/15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10/23/15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10/23/15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www.watertreepress.com/sta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1"/>
            <a:ext cx="5257800" cy="1981200"/>
          </a:xfrm>
        </p:spPr>
        <p:txBody>
          <a:bodyPr>
            <a:normAutofit fontScale="92500" lnSpcReduction="20000"/>
          </a:bodyPr>
          <a:lstStyle/>
          <a:p>
            <a:pPr marL="0" indent="0" algn="ctr">
              <a:buNone/>
            </a:pPr>
            <a:r>
              <a:rPr lang="en-US" sz="4000" dirty="0" smtClean="0">
                <a:latin typeface="Times New Roman" pitchFamily="18" charset="0"/>
                <a:cs typeface="Times New Roman" pitchFamily="18" charset="0"/>
              </a:rPr>
              <a:t>Chi-Square Goodness-of-Fit Test</a:t>
            </a:r>
            <a:endParaRPr lang="en-US" sz="40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smtClean="0">
                <a:latin typeface="Times New Roman" pitchFamily="18" charset="0"/>
                <a:cs typeface="Times New Roman" pitchFamily="18" charset="0"/>
              </a:rPr>
              <a:t>2015 </a:t>
            </a:r>
            <a:r>
              <a:rPr lang="en-US" dirty="0">
                <a:latin typeface="Times New Roman" pitchFamily="18" charset="0"/>
                <a:cs typeface="Times New Roman" pitchFamily="18" charset="0"/>
              </a:rPr>
              <a:t>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966" y="1828800"/>
            <a:ext cx="2717501" cy="342900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Chi-Square Goodness-of-Fit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The χ</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goodness-of-fit test (also known as Pearson’s χ</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goodness-of-fit test) is a nonparametric procedure that determines if a sample of data for one categorical variable comes from a population with a specific </a:t>
            </a:r>
            <a:r>
              <a:rPr lang="en-US" sz="2400" dirty="0" smtClean="0">
                <a:latin typeface="Times New Roman" pitchFamily="18" charset="0"/>
                <a:cs typeface="Times New Roman" pitchFamily="18" charset="0"/>
              </a:rPr>
              <a:t>distribution.</a:t>
            </a:r>
          </a:p>
          <a:p>
            <a:r>
              <a:rPr lang="en-US" sz="2400" dirty="0" smtClean="0">
                <a:latin typeface="Times New Roman" pitchFamily="18" charset="0"/>
                <a:cs typeface="Times New Roman" pitchFamily="18" charset="0"/>
              </a:rPr>
              <a:t>This test is used to analyze a nominal or collapsed ordinal scale dependent variable where measurements are in the form of frequency counts for each category. </a:t>
            </a:r>
          </a:p>
          <a:p>
            <a:pPr lvl="1"/>
            <a:r>
              <a:rPr lang="en-US" sz="2000" dirty="0" smtClean="0">
                <a:latin typeface="Times New Roman" pitchFamily="18" charset="0"/>
                <a:cs typeface="Times New Roman" pitchFamily="18" charset="0"/>
              </a:rPr>
              <a:t>More </a:t>
            </a:r>
            <a:r>
              <a:rPr lang="en-US" sz="2000" dirty="0">
                <a:latin typeface="Times New Roman" pitchFamily="18" charset="0"/>
                <a:cs typeface="Times New Roman" pitchFamily="18" charset="0"/>
              </a:rPr>
              <a:t>specifically, it can test whether or not a set of observed (i.e., measured) frequencies in each category of a single categorical variable matches one’s expectations. </a:t>
            </a:r>
            <a:endParaRPr lang="en-US" sz="20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Only use the χ</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goodness-of-fit </a:t>
            </a:r>
            <a:r>
              <a:rPr lang="en-US" sz="2400" dirty="0">
                <a:latin typeface="Times New Roman" pitchFamily="18" charset="0"/>
                <a:cs typeface="Times New Roman" pitchFamily="18" charset="0"/>
              </a:rPr>
              <a:t>test to analyze a categorical (nominal scale) variable measured in frequencies and not percentages.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a:latin typeface="Times New Roman" pitchFamily="18" charset="0"/>
                <a:cs typeface="Times New Roman" pitchFamily="18" charset="0"/>
              </a:rPr>
              <a:t>Chi-Square Goodness-of-Fit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One can compute the chi-square (χ2) test statistic using the following </a:t>
            </a:r>
            <a:r>
              <a:rPr lang="en-US" sz="2400" dirty="0" smtClean="0">
                <a:latin typeface="Times New Roman" pitchFamily="18" charset="0"/>
                <a:cs typeface="Times New Roman" pitchFamily="18" charset="0"/>
              </a:rPr>
              <a:t>formula:</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344488" indent="0">
              <a:buNone/>
            </a:pPr>
            <a:endParaRPr lang="en-US" sz="2400" dirty="0" smtClean="0">
              <a:latin typeface="Times New Roman" pitchFamily="18" charset="0"/>
              <a:cs typeface="Times New Roman" pitchFamily="18" charset="0"/>
            </a:endParaRPr>
          </a:p>
          <a:p>
            <a:pPr marL="344488" indent="0">
              <a:buNone/>
            </a:pPr>
            <a:r>
              <a:rPr lang="en-US" sz="2400" dirty="0" smtClean="0">
                <a:latin typeface="Times New Roman" pitchFamily="18" charset="0"/>
                <a:cs typeface="Times New Roman" pitchFamily="18" charset="0"/>
              </a:rPr>
              <a:t>Where</a:t>
            </a:r>
          </a:p>
          <a:p>
            <a:pPr marL="744538" lvl="1" indent="0">
              <a:buNone/>
            </a:pPr>
            <a:r>
              <a:rPr lang="en-US" sz="2000" dirty="0" err="1">
                <a:latin typeface="Times New Roman" pitchFamily="18" charset="0"/>
                <a:cs typeface="Times New Roman" pitchFamily="18" charset="0"/>
              </a:rPr>
              <a:t>Σ</a:t>
            </a:r>
            <a:r>
              <a:rPr lang="en-US" sz="2000" dirty="0">
                <a:latin typeface="Times New Roman" pitchFamily="18" charset="0"/>
                <a:cs typeface="Times New Roman" pitchFamily="18" charset="0"/>
              </a:rPr>
              <a:t> = summation sign, directing one to sum over all categories from 1 to </a:t>
            </a:r>
            <a:r>
              <a:rPr lang="en-US" sz="2000" dirty="0" smtClean="0">
                <a:latin typeface="Times New Roman" pitchFamily="18" charset="0"/>
                <a:cs typeface="Times New Roman" pitchFamily="18" charset="0"/>
              </a:rPr>
              <a:t>k</a:t>
            </a:r>
          </a:p>
          <a:p>
            <a:pPr marL="744538" lvl="1" indent="0">
              <a:buNone/>
            </a:pPr>
            <a:r>
              <a:rPr lang="en-US" sz="2000" dirty="0" err="1">
                <a:latin typeface="Times New Roman" pitchFamily="18" charset="0"/>
                <a:cs typeface="Times New Roman" pitchFamily="18" charset="0"/>
              </a:rPr>
              <a:t>O</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observed frequency for </a:t>
            </a:r>
            <a:r>
              <a:rPr lang="en-US" sz="2000" dirty="0" smtClean="0">
                <a:latin typeface="Times New Roman" pitchFamily="18" charset="0"/>
                <a:cs typeface="Times New Roman" pitchFamily="18" charset="0"/>
              </a:rPr>
              <a:t>category</a:t>
            </a:r>
          </a:p>
          <a:p>
            <a:pPr marL="744538" lvl="1" indent="0">
              <a:buNone/>
            </a:pPr>
            <a:r>
              <a:rPr lang="en-US" sz="2000" dirty="0" err="1" smtClean="0">
                <a:latin typeface="Times New Roman" pitchFamily="18" charset="0"/>
                <a:cs typeface="Times New Roman" pitchFamily="18" charset="0"/>
              </a:rPr>
              <a:t>E</a:t>
            </a:r>
            <a:r>
              <a:rPr lang="en-US" sz="2000" baseline="-25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expected or hypothesized frequency for category </a:t>
            </a:r>
            <a:endParaRPr lang="en-US" sz="2000" dirty="0" smtClean="0">
              <a:latin typeface="Times New Roman" pitchFamily="18" charset="0"/>
              <a:cs typeface="Times New Roman" pitchFamily="18" charset="0"/>
            </a:endParaRPr>
          </a:p>
          <a:p>
            <a:pPr marL="744538" lvl="1" indent="0">
              <a:buNone/>
            </a:pPr>
            <a:r>
              <a:rPr lang="en-US" sz="2000" dirty="0" smtClean="0">
                <a:latin typeface="Times New Roman" pitchFamily="18" charset="0"/>
                <a:cs typeface="Times New Roman" pitchFamily="18" charset="0"/>
              </a:rPr>
              <a:t>k </a:t>
            </a:r>
            <a:r>
              <a:rPr lang="en-US" sz="2000" dirty="0">
                <a:latin typeface="Times New Roman" pitchFamily="18" charset="0"/>
                <a:cs typeface="Times New Roman" pitchFamily="18" charset="0"/>
              </a:rPr>
              <a:t>= total number of categories</a:t>
            </a:r>
            <a:endParaRPr lang="en-US" sz="20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2139465"/>
            <a:ext cx="2400300" cy="1006578"/>
          </a:xfrm>
          <a:prstGeom prst="rect">
            <a:avLst/>
          </a:prstGeom>
        </p:spPr>
      </p:pic>
    </p:spTree>
    <p:extLst>
      <p:ext uri="{BB962C8B-B14F-4D97-AF65-F5344CB8AC3E}">
        <p14:creationId xmlns:p14="http://schemas.microsoft.com/office/powerpoint/2010/main" val="142521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lnSpcReduction="10000"/>
          </a:bodyPr>
          <a:lstStyle/>
          <a:p>
            <a:r>
              <a:rPr lang="en-US" sz="2400" dirty="0" smtClean="0">
                <a:latin typeface="Times New Roman" pitchFamily="18" charset="0"/>
                <a:cs typeface="Times New Roman" pitchFamily="18" charset="0"/>
              </a:rPr>
              <a:t>Random </a:t>
            </a:r>
            <a:r>
              <a:rPr lang="en-US" sz="2400" dirty="0">
                <a:latin typeface="Times New Roman" pitchFamily="18" charset="0"/>
                <a:cs typeface="Times New Roman" pitchFamily="18" charset="0"/>
              </a:rPr>
              <a:t>selection of samples (probability samples) to allow for generalization of results to a target population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Independence </a:t>
            </a:r>
            <a:r>
              <a:rPr lang="en-US" sz="2400" dirty="0">
                <a:latin typeface="Times New Roman" pitchFamily="18" charset="0"/>
                <a:cs typeface="Times New Roman" pitchFamily="18" charset="0"/>
              </a:rPr>
              <a:t>of observations. Independence of observations means that observations (i.e., measurements) are not acted on by an outside influence common to two or more measurements, e.g., other research participants or previous measurements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categorical variable with two or more categories where categories are reported in raw frequencies. Values/categories of the variable must be mutually exclusive and </a:t>
            </a:r>
            <a:r>
              <a:rPr lang="en-US" sz="2400" dirty="0" smtClean="0">
                <a:latin typeface="Times New Roman" pitchFamily="18" charset="0"/>
                <a:cs typeface="Times New Roman" pitchFamily="18" charset="0"/>
              </a:rPr>
              <a:t>exhaustive.</a:t>
            </a:r>
          </a:p>
          <a:p>
            <a:r>
              <a:rPr lang="en-US" sz="2400" dirty="0" smtClean="0">
                <a:latin typeface="Times New Roman" pitchFamily="18" charset="0"/>
                <a:cs typeface="Times New Roman" pitchFamily="18" charset="0"/>
              </a:rPr>
              <a:t>Observed </a:t>
            </a:r>
            <a:r>
              <a:rPr lang="en-US" sz="2400" dirty="0">
                <a:latin typeface="Times New Roman" pitchFamily="18" charset="0"/>
                <a:cs typeface="Times New Roman" pitchFamily="18" charset="0"/>
              </a:rPr>
              <a:t>frequencies must be sufficiently large. No more than 20% of expected frequencies should be below 5 with no expected frequencies of zero.</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8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4971085" y="2726277"/>
            <a:ext cx="3944314" cy="3046988"/>
          </a:xfrm>
          <a:prstGeom prst="rect">
            <a:avLst/>
          </a:prstGeom>
          <a:solidFill>
            <a:srgbClr val="001667"/>
          </a:solidFill>
        </p:spPr>
        <p:txBody>
          <a:bodyPr wrap="square" rtlCol="0">
            <a:spAutoFit/>
          </a:bodyPr>
          <a:lstStyle/>
          <a:p>
            <a:pPr algn="ctr"/>
            <a:r>
              <a:rPr lang="en-US" sz="1600" dirty="0" smtClean="0"/>
              <a:t>TASK</a:t>
            </a:r>
          </a:p>
          <a:p>
            <a:pPr algn="ctr"/>
            <a:r>
              <a:rPr lang="en-US" sz="1600" dirty="0" smtClean="0"/>
              <a:t>Respond to the following research question and null hypothesis:</a:t>
            </a:r>
          </a:p>
          <a:p>
            <a:pPr algn="ctr"/>
            <a:endParaRPr lang="en-US" sz="1600" dirty="0" smtClean="0"/>
          </a:p>
          <a:p>
            <a:pPr algn="ctr"/>
            <a:r>
              <a:rPr lang="en-US" sz="1600" dirty="0"/>
              <a:t>Is there a difference in the ethnicity of online college students? Note: ethnicity is measured as frequency counts across two categories </a:t>
            </a:r>
            <a:r>
              <a:rPr lang="en-US" sz="1600" dirty="0" smtClean="0"/>
              <a:t>(other = 2, white = 4).</a:t>
            </a:r>
          </a:p>
          <a:p>
            <a:pPr algn="ctr"/>
            <a:endParaRPr lang="en-US" sz="1600" dirty="0"/>
          </a:p>
          <a:p>
            <a:pPr algn="ctr"/>
            <a:r>
              <a:rPr lang="en-US" sz="1600" dirty="0" smtClean="0"/>
              <a:t>H</a:t>
            </a:r>
            <a:r>
              <a:rPr lang="en-US" sz="1600" baseline="-25000" dirty="0" smtClean="0"/>
              <a:t>0</a:t>
            </a:r>
            <a:r>
              <a:rPr lang="en-US" sz="1600" dirty="0"/>
              <a:t>: There is no difference in the ethnicity of online college students (i.e., categories are equal).</a:t>
            </a:r>
            <a:endParaRPr lang="en-US" sz="1600" dirty="0"/>
          </a:p>
        </p:txBody>
      </p:sp>
      <p:sp>
        <p:nvSpPr>
          <p:cNvPr id="11" name="TextBox 10"/>
          <p:cNvSpPr txBox="1"/>
          <p:nvPr/>
        </p:nvSpPr>
        <p:spPr>
          <a:xfrm>
            <a:off x="4971086" y="1213045"/>
            <a:ext cx="4020514" cy="646331"/>
          </a:xfrm>
          <a:prstGeom prst="rect">
            <a:avLst/>
          </a:prstGeom>
          <a:solidFill>
            <a:srgbClr val="001667"/>
          </a:solidFill>
        </p:spPr>
        <p:txBody>
          <a:bodyPr wrap="square" rtlCol="0">
            <a:spAutoFit/>
          </a:bodyPr>
          <a:lstStyle/>
          <a:p>
            <a:pPr algn="ctr"/>
            <a:r>
              <a:rPr lang="en-US" dirty="0" smtClean="0"/>
              <a:t>Open the dataset </a:t>
            </a:r>
            <a:r>
              <a:rPr lang="en-US" i="1" dirty="0" err="1" smtClean="0"/>
              <a:t>Motivation.xlsx</a:t>
            </a:r>
            <a:r>
              <a:rPr lang="en-US" dirty="0" smtClean="0"/>
              <a:t>. Click on the One-Sample </a:t>
            </a:r>
            <a:r>
              <a:rPr lang="en-US" i="1" dirty="0" smtClean="0"/>
              <a:t>t</a:t>
            </a:r>
            <a:r>
              <a:rPr lang="en-US" dirty="0" smtClean="0"/>
              <a:t>-Test worksheet tab.  </a:t>
            </a:r>
          </a:p>
        </p:txBody>
      </p:sp>
      <p:sp>
        <p:nvSpPr>
          <p:cNvPr id="6" name="TextBox 5"/>
          <p:cNvSpPr txBox="1"/>
          <p:nvPr/>
        </p:nvSpPr>
        <p:spPr>
          <a:xfrm>
            <a:off x="4999860" y="1969661"/>
            <a:ext cx="3915539" cy="646331"/>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2"/>
              </a:rPr>
              <a:t>http://www.watertreepress.com/stats</a:t>
            </a:r>
            <a:endParaRPr lang="en-US" dirty="0" smtClean="0">
              <a:solidFill>
                <a:srgbClr val="001667"/>
              </a:solidFill>
            </a:endParaRPr>
          </a:p>
        </p:txBody>
      </p:sp>
      <p:sp>
        <p:nvSpPr>
          <p:cNvPr id="3" name="TextBox 2"/>
          <p:cNvSpPr txBox="1"/>
          <p:nvPr/>
        </p:nvSpPr>
        <p:spPr>
          <a:xfrm>
            <a:off x="228600" y="215171"/>
            <a:ext cx="8610600" cy="523220"/>
          </a:xfrm>
          <a:prstGeom prst="rect">
            <a:avLst/>
          </a:prstGeom>
          <a:noFill/>
        </p:spPr>
        <p:txBody>
          <a:bodyPr wrap="square" rtlCol="0">
            <a:spAutoFit/>
          </a:bodyPr>
          <a:lstStyle/>
          <a:p>
            <a:pPr algn="ctr"/>
            <a:r>
              <a:rPr lang="en-US" sz="2800" dirty="0" smtClean="0"/>
              <a:t>Conducting </a:t>
            </a:r>
            <a:r>
              <a:rPr lang="en-US" sz="2800" smtClean="0"/>
              <a:t>the </a:t>
            </a:r>
            <a:r>
              <a:rPr lang="en-US" sz="2800">
                <a:latin typeface="Times New Roman" pitchFamily="18" charset="0"/>
                <a:cs typeface="Times New Roman" pitchFamily="18" charset="0"/>
              </a:rPr>
              <a:t>Chi-Square Goodness-of-Fit Test</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96" y="1171574"/>
            <a:ext cx="3727541" cy="21990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95" y="3487938"/>
            <a:ext cx="3702431" cy="2684262"/>
          </a:xfrm>
          <a:prstGeom prst="rect">
            <a:avLst/>
          </a:prstGeom>
        </p:spPr>
      </p:pic>
    </p:spTree>
    <p:extLst>
      <p:ext uri="{BB962C8B-B14F-4D97-AF65-F5344CB8AC3E}">
        <p14:creationId xmlns:p14="http://schemas.microsoft.com/office/powerpoint/2010/main" val="287133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04800" y="5132121"/>
            <a:ext cx="8458200" cy="646331"/>
          </a:xfrm>
          <a:prstGeom prst="rect">
            <a:avLst/>
          </a:prstGeom>
          <a:solidFill>
            <a:srgbClr val="001667"/>
          </a:solidFill>
        </p:spPr>
        <p:txBody>
          <a:bodyPr wrap="square" rtlCol="0">
            <a:spAutoFit/>
          </a:bodyPr>
          <a:lstStyle/>
          <a:p>
            <a:pPr algn="ctr"/>
            <a:r>
              <a:rPr lang="en-US" dirty="0" smtClean="0"/>
              <a:t>Go to the </a:t>
            </a:r>
            <a:r>
              <a:rPr lang="en-US" dirty="0" smtClean="0"/>
              <a:t>Chi-Square Goodness-of-Fit Test tab </a:t>
            </a:r>
            <a:r>
              <a:rPr lang="en-US" dirty="0" smtClean="0"/>
              <a:t>of the Motivation 3rdEd.xlsx Excel workbook. Enter the labels and formulas shown in cells </a:t>
            </a:r>
            <a:r>
              <a:rPr lang="en-US" dirty="0" smtClean="0"/>
              <a:t>B1:E9. </a:t>
            </a:r>
            <a:endParaRPr lang="en-US" dirty="0" smtClean="0"/>
          </a:p>
        </p:txBody>
      </p:sp>
      <p:sp>
        <p:nvSpPr>
          <p:cNvPr id="6" name="TextBox 5"/>
          <p:cNvSpPr txBox="1"/>
          <p:nvPr/>
        </p:nvSpPr>
        <p:spPr>
          <a:xfrm>
            <a:off x="228600" y="252362"/>
            <a:ext cx="8610600" cy="523220"/>
          </a:xfrm>
          <a:prstGeom prst="rect">
            <a:avLst/>
          </a:prstGeom>
          <a:noFill/>
        </p:spPr>
        <p:txBody>
          <a:bodyPr wrap="square" rtlCol="0">
            <a:spAutoFit/>
          </a:bodyPr>
          <a:lstStyle/>
          <a:p>
            <a:pPr algn="ctr"/>
            <a:r>
              <a:rPr lang="en-US" sz="2800" dirty="0" smtClean="0"/>
              <a:t>Conducting </a:t>
            </a:r>
            <a:r>
              <a:rPr lang="en-US" sz="2800" smtClean="0"/>
              <a:t>the </a:t>
            </a:r>
            <a:r>
              <a:rPr lang="en-US" sz="2800">
                <a:latin typeface="Times New Roman" pitchFamily="18" charset="0"/>
                <a:cs typeface="Times New Roman" pitchFamily="18" charset="0"/>
              </a:rPr>
              <a:t>Chi-Square Goodness-of-Fit Test</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670" y="990600"/>
            <a:ext cx="6400800" cy="18762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971800"/>
            <a:ext cx="4051300" cy="1622839"/>
          </a:xfrm>
          <a:prstGeom prst="rect">
            <a:avLst/>
          </a:prstGeom>
        </p:spPr>
      </p:pic>
    </p:spTree>
    <p:extLst>
      <p:ext uri="{BB962C8B-B14F-4D97-AF65-F5344CB8AC3E}">
        <p14:creationId xmlns:p14="http://schemas.microsoft.com/office/powerpoint/2010/main" val="112952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81000" y="3581400"/>
            <a:ext cx="7848600" cy="923330"/>
          </a:xfrm>
          <a:prstGeom prst="rect">
            <a:avLst/>
          </a:prstGeom>
          <a:solidFill>
            <a:srgbClr val="001667"/>
          </a:solidFill>
        </p:spPr>
        <p:txBody>
          <a:bodyPr wrap="square" rtlCol="0">
            <a:spAutoFit/>
          </a:bodyPr>
          <a:lstStyle/>
          <a:p>
            <a:pPr algn="ctr"/>
            <a:r>
              <a:rPr lang="en-US" dirty="0"/>
              <a:t>Test results </a:t>
            </a:r>
            <a:r>
              <a:rPr lang="en-US" dirty="0" smtClean="0"/>
              <a:t>provide </a:t>
            </a:r>
            <a:r>
              <a:rPr lang="en-US" dirty="0"/>
              <a:t>evidence that </a:t>
            </a:r>
            <a:r>
              <a:rPr lang="en-US" dirty="0" smtClean="0"/>
              <a:t>there is sufficient evidence (</a:t>
            </a:r>
            <a:r>
              <a:rPr lang="en-US" i="1" dirty="0" smtClean="0"/>
              <a:t>p</a:t>
            </a:r>
            <a:r>
              <a:rPr lang="en-US" dirty="0" smtClean="0"/>
              <a:t> </a:t>
            </a:r>
            <a:r>
              <a:rPr lang="en-US" dirty="0" smtClean="0"/>
              <a:t>&lt; 0.001) </a:t>
            </a:r>
            <a:r>
              <a:rPr lang="en-US" dirty="0" smtClean="0"/>
              <a:t>to reject the </a:t>
            </a:r>
            <a:r>
              <a:rPr lang="en-US" dirty="0"/>
              <a:t>null hypothesis </a:t>
            </a:r>
            <a:r>
              <a:rPr lang="en-US" dirty="0" smtClean="0"/>
              <a:t>that there </a:t>
            </a:r>
            <a:r>
              <a:rPr lang="en-US" dirty="0"/>
              <a:t>is </a:t>
            </a:r>
            <a:r>
              <a:rPr lang="en-US" dirty="0" smtClean="0"/>
              <a:t>no </a:t>
            </a:r>
            <a:r>
              <a:rPr lang="en-US" dirty="0"/>
              <a:t>difference in the ethnicity of online college students.</a:t>
            </a:r>
            <a:endParaRPr lang="en-US" dirty="0"/>
          </a:p>
        </p:txBody>
      </p:sp>
      <p:sp>
        <p:nvSpPr>
          <p:cNvPr id="2" name="TextBox 1"/>
          <p:cNvSpPr txBox="1"/>
          <p:nvPr/>
        </p:nvSpPr>
        <p:spPr>
          <a:xfrm>
            <a:off x="711200" y="228600"/>
            <a:ext cx="7493000" cy="523220"/>
          </a:xfrm>
          <a:prstGeom prst="rect">
            <a:avLst/>
          </a:prstGeom>
          <a:noFill/>
        </p:spPr>
        <p:txBody>
          <a:bodyPr wrap="square" rtlCol="0">
            <a:spAutoFit/>
          </a:bodyPr>
          <a:lstStyle/>
          <a:p>
            <a:pPr algn="ctr"/>
            <a:r>
              <a:rPr lang="en-US" sz="2800" dirty="0" smtClean="0"/>
              <a:t>Test Results Summary</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447800"/>
            <a:ext cx="4559300" cy="1823720"/>
          </a:xfrm>
          <a:prstGeom prst="rect">
            <a:avLst/>
          </a:prstGeom>
        </p:spPr>
      </p:pic>
    </p:spTree>
    <p:extLst>
      <p:ext uri="{BB962C8B-B14F-4D97-AF65-F5344CB8AC3E}">
        <p14:creationId xmlns:p14="http://schemas.microsoft.com/office/powerpoint/2010/main" val="377037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550606" y="908705"/>
            <a:ext cx="7848600" cy="5447645"/>
          </a:xfrm>
          <a:prstGeom prst="rect">
            <a:avLst/>
          </a:prstGeom>
          <a:solidFill>
            <a:srgbClr val="001667"/>
          </a:solidFill>
        </p:spPr>
        <p:txBody>
          <a:bodyPr wrap="square" rtlCol="0">
            <a:spAutoFit/>
          </a:bodyPr>
          <a:lstStyle/>
          <a:p>
            <a:pPr algn="ctr"/>
            <a:r>
              <a:rPr lang="en-US" dirty="0"/>
              <a:t>As a minimum, the following information should be reported in the results section of any research report: null hypothesis that is being evaluated, descriptive statistics (e.g., observed frequency counts by category, expected frequency counts by category, N), statistical test used (i.e., χ</a:t>
            </a:r>
            <a:r>
              <a:rPr lang="en-US" baseline="30000" dirty="0"/>
              <a:t>2</a:t>
            </a:r>
            <a:r>
              <a:rPr lang="en-US" dirty="0"/>
              <a:t> goodness-of-fit Test), results of evaluation of test assumptions, and χ</a:t>
            </a:r>
            <a:r>
              <a:rPr lang="en-US" baseline="30000" dirty="0"/>
              <a:t>2</a:t>
            </a:r>
            <a:r>
              <a:rPr lang="en-US" dirty="0"/>
              <a:t> goodness-of-fit test results. For example, one might report test results as follows. The formatting of the statistics in this example follows the guidelines provided in the Publication Manual of the American Psychological Association (APA</a:t>
            </a:r>
            <a:r>
              <a:rPr lang="en-US" dirty="0" smtClean="0"/>
              <a:t>).</a:t>
            </a:r>
          </a:p>
          <a:p>
            <a:pPr algn="ctr"/>
            <a:endParaRPr lang="en-US" dirty="0"/>
          </a:p>
          <a:p>
            <a:pPr algn="ctr"/>
            <a:r>
              <a:rPr lang="en-US" sz="2400" dirty="0" smtClean="0"/>
              <a:t>Results</a:t>
            </a:r>
          </a:p>
          <a:p>
            <a:pPr algn="ctr"/>
            <a:endParaRPr lang="en-US" dirty="0"/>
          </a:p>
          <a:p>
            <a:pPr algn="ctr"/>
            <a:r>
              <a:rPr lang="en-US" dirty="0"/>
              <a:t>The chi-square goodness-of-fit test was used to evaluate the null hypothesis that there is no difference in the ethnicity of online college students (i.e., the categories of other and white are equal). The sample (</a:t>
            </a:r>
            <a:r>
              <a:rPr lang="en-US" i="1" dirty="0"/>
              <a:t>N</a:t>
            </a:r>
            <a:r>
              <a:rPr lang="en-US" dirty="0"/>
              <a:t> = 169) reported ethnicity as follows: other = 63 (expected = 84.5) and white = 106 (expected = 84.5). The test showed a statistically significant difference in the ethnicity of online college students, χ</a:t>
            </a:r>
            <a:r>
              <a:rPr lang="en-US" baseline="30000" dirty="0"/>
              <a:t>2</a:t>
            </a:r>
            <a:r>
              <a:rPr lang="en-US" dirty="0"/>
              <a:t>(1, </a:t>
            </a:r>
            <a:r>
              <a:rPr lang="en-US" i="1" dirty="0"/>
              <a:t>N</a:t>
            </a:r>
            <a:r>
              <a:rPr lang="en-US" dirty="0"/>
              <a:t> = 169) = 10.94, </a:t>
            </a:r>
            <a:r>
              <a:rPr lang="en-US" i="1" dirty="0"/>
              <a:t>p</a:t>
            </a:r>
            <a:r>
              <a:rPr lang="en-US" dirty="0"/>
              <a:t> &lt; .001. Consequently, there was sufficient evidence to reject the null hypothesis. Effect size as a measure of </a:t>
            </a:r>
            <a:r>
              <a:rPr lang="en-US" dirty="0" smtClean="0"/>
              <a:t>Cramer’s </a:t>
            </a:r>
            <a:r>
              <a:rPr lang="en-US" i="1" dirty="0" smtClean="0"/>
              <a:t>V</a:t>
            </a:r>
            <a:r>
              <a:rPr lang="en-US" dirty="0" smtClean="0"/>
              <a:t> was 0.25, which is considered moderate.</a:t>
            </a:r>
            <a:endParaRPr lang="en-US" dirty="0"/>
          </a:p>
        </p:txBody>
      </p:sp>
      <p:sp>
        <p:nvSpPr>
          <p:cNvPr id="2" name="TextBox 1"/>
          <p:cNvSpPr txBox="1"/>
          <p:nvPr/>
        </p:nvSpPr>
        <p:spPr>
          <a:xfrm>
            <a:off x="398206" y="228600"/>
            <a:ext cx="8153400" cy="523220"/>
          </a:xfrm>
          <a:prstGeom prst="rect">
            <a:avLst/>
          </a:prstGeom>
          <a:noFill/>
        </p:spPr>
        <p:txBody>
          <a:bodyPr wrap="square" rtlCol="0">
            <a:spAutoFit/>
          </a:bodyPr>
          <a:lstStyle/>
          <a:p>
            <a:pPr algn="ctr"/>
            <a:r>
              <a:rPr lang="en-US" sz="2800" dirty="0" smtClean="0"/>
              <a:t>Reporting </a:t>
            </a:r>
            <a:r>
              <a:rPr lang="en-US" sz="2800" dirty="0" smtClean="0"/>
              <a:t>Chi-Square </a:t>
            </a:r>
            <a:r>
              <a:rPr lang="en-US" sz="2800" smtClean="0"/>
              <a:t>Goodness-of-Fit </a:t>
            </a:r>
            <a:r>
              <a:rPr lang="en-US" sz="2800" smtClean="0"/>
              <a:t>Test </a:t>
            </a:r>
            <a:r>
              <a:rPr lang="en-US" sz="2800" dirty="0" smtClean="0"/>
              <a:t>Results</a:t>
            </a:r>
            <a:endParaRPr lang="en-US" sz="2800" dirty="0"/>
          </a:p>
        </p:txBody>
      </p:sp>
    </p:spTree>
    <p:extLst>
      <p:ext uri="{BB962C8B-B14F-4D97-AF65-F5344CB8AC3E}">
        <p14:creationId xmlns:p14="http://schemas.microsoft.com/office/powerpoint/2010/main" val="1350627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455048035"/>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762</Words>
  <Application>Microsoft Macintosh PowerPoint</Application>
  <PresentationFormat>On-screen Show (4:3)</PresentationFormat>
  <Paragraphs>57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Times New Roman</vt:lpstr>
      <vt:lpstr>Arial</vt:lpstr>
      <vt:lpstr>Office Theme</vt:lpstr>
      <vt:lpstr>Statistical Fundamentals:  Using Microsoft Excel for Univariate and Bivariate Analysis Alfred P. Rovai</vt:lpstr>
      <vt:lpstr>Chi-Square Goodness-of-Fit Test</vt:lpstr>
      <vt:lpstr>Chi-Square Goodness-of-Fit Test</vt:lpstr>
      <vt:lpstr>Key Assumptions &amp; Requirements</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t-Test</dc:title>
  <dc:subject/>
  <dc:creator>Alfred P. Rovai</dc:creator>
  <cp:keywords/>
  <dc:description/>
  <cp:lastModifiedBy>Fred Rovai</cp:lastModifiedBy>
  <cp:revision>198</cp:revision>
  <dcterms:created xsi:type="dcterms:W3CDTF">2013-06-04T13:30:25Z</dcterms:created>
  <dcterms:modified xsi:type="dcterms:W3CDTF">2015-10-23T10:56:46Z</dcterms:modified>
  <cp:category/>
</cp:coreProperties>
</file>